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>
      <p:cViewPr varScale="1">
        <p:scale>
          <a:sx n="98" d="100"/>
          <a:sy n="98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56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4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1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0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1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196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0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9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63EFA5E-FA76-400D-B3DC-F0BA90E6D107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2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4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1DD0-94D8-A87E-05CE-3AF894389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4486656" cy="1645920"/>
          </a:xfrm>
        </p:spPr>
        <p:txBody>
          <a:bodyPr>
            <a:normAutofit/>
          </a:bodyPr>
          <a:lstStyle/>
          <a:p>
            <a:r>
              <a:rPr lang="en-RS" sz="3000"/>
              <a:t>Mikroservisna arhitektura  i Axon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86CDC-5BAC-A9A7-5C1E-E17C20E17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/>
          </a:bodyPr>
          <a:lstStyle/>
          <a:p>
            <a:r>
              <a:rPr lang="en-GB" sz="1800"/>
              <a:t>Distribuirani informacioni sistemi</a:t>
            </a:r>
            <a:endParaRPr lang="en-R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EE2C1-187A-7607-C6FC-1D75EC3A6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9" r="1829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2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2AF85A3F-7DD9-B5B4-860B-EAA12F401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35C192-86C3-89B1-B33F-5BA2FC5F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 err="1"/>
              <a:t>pitanja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0022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4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D4419-076D-F423-6B21-CC1E1EFD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RS" dirty="0">
                <a:solidFill>
                  <a:schemeClr val="bg1"/>
                </a:solidFill>
              </a:rPr>
              <a:t>WEB APLIKACIJE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B720E-AB9D-420A-C83D-B9E40D29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363948"/>
            <a:ext cx="6250769" cy="3969237"/>
          </a:xfrm>
          <a:prstGeom prst="rect">
            <a:avLst/>
          </a:prstGeom>
        </p:spPr>
      </p:pic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6836252E-E37E-B291-409D-2117C3C6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558" y="3014978"/>
            <a:ext cx="3363974" cy="303868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Zlatni</a:t>
            </a:r>
            <a:r>
              <a:rPr lang="en-US" dirty="0">
                <a:solidFill>
                  <a:schemeClr val="bg1"/>
                </a:solidFill>
              </a:rPr>
              <a:t> standard u </a:t>
            </a:r>
            <a:r>
              <a:rPr lang="en-US" dirty="0" err="1">
                <a:solidFill>
                  <a:schemeClr val="bg1"/>
                </a:solidFill>
              </a:rPr>
              <a:t>industriji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Monolitna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arhitektura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MVC</a:t>
            </a:r>
          </a:p>
        </p:txBody>
      </p:sp>
    </p:spTree>
    <p:extLst>
      <p:ext uri="{BB962C8B-B14F-4D97-AF65-F5344CB8AC3E}">
        <p14:creationId xmlns:p14="http://schemas.microsoft.com/office/powerpoint/2010/main" val="248063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2784E-8435-D846-93FC-E79CCF17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8" r="7920" b="-2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D4419-076D-F423-6B21-CC1E1EFD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RS">
                <a:solidFill>
                  <a:schemeClr val="bg1"/>
                </a:solidFill>
              </a:rPr>
              <a:t>Monolitna arhitektura</a:t>
            </a:r>
            <a:br>
              <a:rPr lang="en-RS">
                <a:solidFill>
                  <a:schemeClr val="bg1"/>
                </a:solidFill>
              </a:rPr>
            </a:br>
            <a:r>
              <a:rPr lang="en-RS">
                <a:solidFill>
                  <a:schemeClr val="bg1"/>
                </a:solidFill>
              </a:rPr>
              <a:t>- IZAZOVI -</a:t>
            </a:r>
          </a:p>
        </p:txBody>
      </p: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6836252E-E37E-B291-409D-2117C3C6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Održavanje</a:t>
            </a:r>
          </a:p>
          <a:p>
            <a:r>
              <a:rPr lang="en-US">
                <a:solidFill>
                  <a:schemeClr val="bg1"/>
                </a:solidFill>
              </a:rPr>
              <a:t>Proširivanje funkcionalnosti</a:t>
            </a:r>
          </a:p>
          <a:p>
            <a:r>
              <a:rPr lang="en-US">
                <a:solidFill>
                  <a:schemeClr val="bg1"/>
                </a:solidFill>
              </a:rPr>
              <a:t>Single Point of Failure</a:t>
            </a:r>
          </a:p>
          <a:p>
            <a:r>
              <a:rPr lang="en-US">
                <a:solidFill>
                  <a:schemeClr val="bg1"/>
                </a:solidFill>
              </a:rPr>
              <a:t>Skaliranje</a:t>
            </a:r>
          </a:p>
          <a:p>
            <a:r>
              <a:rPr lang="en-US">
                <a:solidFill>
                  <a:schemeClr val="bg1"/>
                </a:solidFill>
              </a:rPr>
              <a:t>Kontrola koda</a:t>
            </a:r>
          </a:p>
        </p:txBody>
      </p:sp>
    </p:spTree>
    <p:extLst>
      <p:ext uri="{BB962C8B-B14F-4D97-AF65-F5344CB8AC3E}">
        <p14:creationId xmlns:p14="http://schemas.microsoft.com/office/powerpoint/2010/main" val="366208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1053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D4419-076D-F423-6B21-CC1E1EFD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/>
              <a:t>Mikroservisi kao rešenje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3F4D04F-6257-C944-0E69-5B2F3D395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3"/>
          <a:stretch/>
        </p:blipFill>
        <p:spPr bwMode="auto">
          <a:xfrm>
            <a:off x="1657078" y="150700"/>
            <a:ext cx="9230770" cy="47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563D9-68B2-3765-9BF4-E97F6F2B5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3" r="12412"/>
          <a:stretch/>
        </p:blipFill>
        <p:spPr>
          <a:xfrm>
            <a:off x="4649216" y="11"/>
            <a:ext cx="7541090" cy="6857989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4F8A0-24B3-2D62-525E-9C3A333C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RS">
                <a:solidFill>
                  <a:schemeClr val="bg1"/>
                </a:solidFill>
              </a:rPr>
              <a:t>IZAZOVI MIKROSERVISNE ARHITEKTURE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6DD6-A65D-8229-75BE-FECE1B75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RS" dirty="0">
                <a:solidFill>
                  <a:schemeClr val="bg1"/>
                </a:solidFill>
              </a:rPr>
              <a:t>Izazov arhitekture</a:t>
            </a:r>
          </a:p>
          <a:p>
            <a:pPr lvl="1"/>
            <a:r>
              <a:rPr lang="en-RS" dirty="0">
                <a:solidFill>
                  <a:schemeClr val="bg1"/>
                </a:solidFill>
              </a:rPr>
              <a:t>Gde ”seći”?</a:t>
            </a:r>
          </a:p>
          <a:p>
            <a:pPr lvl="1"/>
            <a:r>
              <a:rPr lang="en-RS" dirty="0">
                <a:solidFill>
                  <a:schemeClr val="bg1"/>
                </a:solidFill>
              </a:rPr>
              <a:t>Komunikacija?</a:t>
            </a:r>
          </a:p>
          <a:p>
            <a:r>
              <a:rPr lang="en-RS" dirty="0">
                <a:solidFill>
                  <a:schemeClr val="bg1"/>
                </a:solidFill>
              </a:rPr>
              <a:t>Međusobne zavisnosti (coupling)</a:t>
            </a:r>
          </a:p>
          <a:p>
            <a:r>
              <a:rPr lang="en-RS" dirty="0">
                <a:solidFill>
                  <a:schemeClr val="bg1"/>
                </a:solidFill>
              </a:rPr>
              <a:t>Komunikacija?</a:t>
            </a:r>
          </a:p>
          <a:p>
            <a:r>
              <a:rPr lang="en-RS" dirty="0">
                <a:solidFill>
                  <a:schemeClr val="bg1"/>
                </a:solidFill>
              </a:rPr>
              <a:t>Konzistentnost podataka tokom “downtime”-a</a:t>
            </a:r>
          </a:p>
        </p:txBody>
      </p:sp>
    </p:spTree>
    <p:extLst>
      <p:ext uri="{BB962C8B-B14F-4D97-AF65-F5344CB8AC3E}">
        <p14:creationId xmlns:p14="http://schemas.microsoft.com/office/powerpoint/2010/main" val="359259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4F8A0-24B3-2D62-525E-9C3A333C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RS" dirty="0">
                <a:solidFill>
                  <a:schemeClr val="bg1"/>
                </a:solidFill>
              </a:rPr>
              <a:t>Axon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6DD6-A65D-8229-75BE-FECE1B75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RS" dirty="0">
                <a:solidFill>
                  <a:schemeClr val="bg1"/>
                </a:solidFill>
              </a:rPr>
              <a:t>Event driven</a:t>
            </a:r>
          </a:p>
          <a:p>
            <a:r>
              <a:rPr lang="en-RS" dirty="0">
                <a:solidFill>
                  <a:schemeClr val="bg1"/>
                </a:solidFill>
              </a:rPr>
              <a:t>CQRS</a:t>
            </a:r>
          </a:p>
          <a:p>
            <a:r>
              <a:rPr lang="en-RS" dirty="0">
                <a:solidFill>
                  <a:schemeClr val="bg1"/>
                </a:solidFill>
              </a:rPr>
              <a:t>Async komunikacija</a:t>
            </a:r>
          </a:p>
          <a:p>
            <a:r>
              <a:rPr lang="en-RS" dirty="0">
                <a:solidFill>
                  <a:schemeClr val="bg1"/>
                </a:solidFill>
              </a:rPr>
              <a:t>Axon Server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DE41B8-9AD5-8E3C-4D64-AC32CAA2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74" y="153750"/>
            <a:ext cx="5134747" cy="65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4F8A0-24B3-2D62-525E-9C3A333C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RS" dirty="0">
                <a:solidFill>
                  <a:schemeClr val="bg1"/>
                </a:solidFill>
              </a:rPr>
              <a:t>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6DD6-A65D-8229-75BE-FECE1B75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RS" dirty="0">
                <a:solidFill>
                  <a:schemeClr val="bg1"/>
                </a:solidFill>
              </a:rPr>
              <a:t>Informacioni sistem za online kupovinu</a:t>
            </a:r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1F4C827D-1613-B18E-4F9B-CEDE1058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08" y="-1"/>
            <a:ext cx="7623270" cy="67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01010 data lines to infinity">
            <a:extLst>
              <a:ext uri="{FF2B5EF4-FFF2-40B4-BE49-F238E27FC236}">
                <a16:creationId xmlns:a16="http://schemas.microsoft.com/office/drawing/2014/main" id="{9D5FDCDF-1DFA-1AC1-AC88-022F9E8F3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E2802-01B4-EC2E-9E43-0C637C29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Da vidimo SOURCE CODE…</a:t>
            </a:r>
          </a:p>
        </p:txBody>
      </p:sp>
    </p:spTree>
    <p:extLst>
      <p:ext uri="{BB962C8B-B14F-4D97-AF65-F5344CB8AC3E}">
        <p14:creationId xmlns:p14="http://schemas.microsoft.com/office/powerpoint/2010/main" val="380077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61FF-AEEC-6EBB-26D0-0B7F28E6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5" y="843265"/>
            <a:ext cx="2996848" cy="1161554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defTabSz="886968"/>
            <a:r>
              <a:rPr lang="en-US" sz="2716" kern="1200" cap="all" spc="194" baseline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Zaključak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230E-3ABC-CBCE-B6F8-78C6817D0DE3}"/>
              </a:ext>
            </a:extLst>
          </p:cNvPr>
          <p:cNvSpPr txBox="1">
            <a:spLocks/>
          </p:cNvSpPr>
          <p:nvPr/>
        </p:nvSpPr>
        <p:spPr>
          <a:xfrm>
            <a:off x="804334" y="2318133"/>
            <a:ext cx="3757536" cy="369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86968">
              <a:lnSpc>
                <a:spcPct val="90000"/>
              </a:lnSpc>
              <a:spcBef>
                <a:spcPts val="970"/>
              </a:spcBef>
              <a:buNone/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Prednosti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138389" indent="-221742" defTabSz="886968">
              <a:lnSpc>
                <a:spcPct val="90000"/>
              </a:lnSpc>
              <a:spcBef>
                <a:spcPts val="970"/>
              </a:spcBef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Olakšava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razvoj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održavanje</a:t>
            </a:r>
            <a:endParaRPr lang="en-US" sz="1455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138389" indent="-221742" defTabSz="886968">
              <a:lnSpc>
                <a:spcPct val="90000"/>
              </a:lnSpc>
              <a:spcBef>
                <a:spcPts val="970"/>
              </a:spcBef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Nezavisnost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prilikom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downtime-a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jednog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mikroservisa</a:t>
            </a:r>
            <a:endParaRPr lang="en-US" sz="1455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138389" indent="-221742" defTabSz="886968">
              <a:lnSpc>
                <a:spcPct val="90000"/>
              </a:lnSpc>
              <a:spcBef>
                <a:spcPts val="970"/>
              </a:spcBef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Skalabilnost</a:t>
            </a:r>
            <a:endParaRPr lang="en-US" sz="1455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138389" indent="-221742" defTabSz="886968">
              <a:lnSpc>
                <a:spcPct val="90000"/>
              </a:lnSpc>
              <a:spcBef>
                <a:spcPts val="970"/>
              </a:spcBef>
            </a:pPr>
            <a:endParaRPr lang="en-US" sz="1455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886968">
              <a:lnSpc>
                <a:spcPct val="90000"/>
              </a:lnSpc>
              <a:spcBef>
                <a:spcPts val="970"/>
              </a:spcBef>
              <a:buNone/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Izazovi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21742" indent="-221742" defTabSz="886968">
              <a:lnSpc>
                <a:spcPct val="90000"/>
              </a:lnSpc>
              <a:spcBef>
                <a:spcPts val="970"/>
              </a:spcBef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Kompleksniji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deployment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proces</a:t>
            </a:r>
            <a:endParaRPr lang="en-US" sz="1455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175176" indent="-221742" defTabSz="886968">
              <a:lnSpc>
                <a:spcPct val="90000"/>
              </a:lnSpc>
              <a:spcBef>
                <a:spcPts val="970"/>
              </a:spcBef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Izmena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deljenih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poruka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zahteva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izmenu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svih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mikroservisa</a:t>
            </a:r>
            <a:endParaRPr lang="en-US" sz="1455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175176" indent="-221742" defTabSz="886968">
              <a:lnSpc>
                <a:spcPct val="90000"/>
              </a:lnSpc>
              <a:spcBef>
                <a:spcPts val="970"/>
              </a:spcBef>
            </a:pPr>
            <a:r>
              <a:rPr lang="en-US" sz="1455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MonolithFirst</a:t>
            </a:r>
            <a:r>
              <a:rPr lang="en-US" sz="145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? </a:t>
            </a:r>
            <a:endParaRPr lang="en-US" sz="15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871" y="843265"/>
            <a:ext cx="6728079" cy="4823743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1752" y="1003508"/>
            <a:ext cx="6408318" cy="45032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8F8223F-1747-5355-C124-CB2AB7A5C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2052" y="1164339"/>
            <a:ext cx="5767717" cy="4181596"/>
          </a:xfrm>
          <a:prstGeom prst="rect">
            <a:avLst/>
          </a:prstGeom>
        </p:spPr>
      </p:pic>
      <p:sp>
        <p:nvSpPr>
          <p:cNvPr id="5" name="Folded Corner 4">
            <a:extLst>
              <a:ext uri="{FF2B5EF4-FFF2-40B4-BE49-F238E27FC236}">
                <a16:creationId xmlns:a16="http://schemas.microsoft.com/office/drawing/2014/main" id="{27891403-DE1E-11A8-444A-2CC9E37EA912}"/>
              </a:ext>
            </a:extLst>
          </p:cNvPr>
          <p:cNvSpPr/>
          <p:nvPr/>
        </p:nvSpPr>
        <p:spPr>
          <a:xfrm rot="20995447">
            <a:off x="10310981" y="4773469"/>
            <a:ext cx="1076685" cy="805568"/>
          </a:xfrm>
          <a:prstGeom prst="foldedCorner">
            <a:avLst>
              <a:gd name="adj" fmla="val 24848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50352">
              <a:spcAft>
                <a:spcPts val="582"/>
              </a:spcAft>
            </a:pPr>
            <a:r>
              <a:rPr lang="en-RS" sz="1379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Gde da potpišem?</a:t>
            </a:r>
            <a:endParaRPr lang="en-RS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28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{5C9538DC-5A4F-0B4D-9C0B-7A9D70C80CF0}tf10001120</Template>
  <TotalTime>108</TotalTime>
  <Words>114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Mikroservisna arhitektura  i Axon Framework</vt:lpstr>
      <vt:lpstr>WEB APLIKACIJE</vt:lpstr>
      <vt:lpstr>Monolitna arhitektura - IZAZOVI -</vt:lpstr>
      <vt:lpstr>Mikroservisi kao rešenje</vt:lpstr>
      <vt:lpstr>IZAZOVI MIKROSERVISNE ARHITEKTURE</vt:lpstr>
      <vt:lpstr>Axon Framework</vt:lpstr>
      <vt:lpstr>Primer</vt:lpstr>
      <vt:lpstr>Da vidimo SOURCE CODE…</vt:lpstr>
      <vt:lpstr>Zaključak</vt:lpstr>
      <vt:lpstr>pitanja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Mikroservisna arhitektura  i Axon Framework</dc:title>
  <dc:creator>nemanja Bilinac</dc:creator>
  <cp:lastModifiedBy>nemanja Bilinac</cp:lastModifiedBy>
  <cp:revision>6</cp:revision>
  <dcterms:created xsi:type="dcterms:W3CDTF">2023-05-14T17:42:56Z</dcterms:created>
  <dcterms:modified xsi:type="dcterms:W3CDTF">2023-05-14T23:18:38Z</dcterms:modified>
</cp:coreProperties>
</file>